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ta Dotum Bold" panose="020B0600000101010101" charset="-127"/>
      <p:regular r:id="rId13"/>
    </p:embeddedFont>
    <p:embeddedFont>
      <p:font typeface="Arita Dotum Medium" panose="020B0600000101010101" charset="-127"/>
      <p:regular r:id="rId14"/>
    </p:embeddedFont>
    <p:embeddedFont>
      <p:font typeface="Arita Dotum Medium Bold" panose="020B0600000101010101" charset="-127"/>
      <p:regular r:id="rId15"/>
    </p:embeddedFont>
    <p:embeddedFont>
      <p:font typeface="Arita Dotum Thin" panose="020B0600000101010101" charset="-127"/>
      <p:regular r:id="rId16"/>
    </p:embeddedFont>
    <p:embeddedFont>
      <p:font typeface="Arita Dotum Thin 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3057" y="2575747"/>
            <a:ext cx="5195642" cy="54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27"/>
              </a:lnSpc>
            </a:pPr>
            <a:r>
              <a:rPr lang="en-US" sz="3439" spc="85">
                <a:solidFill>
                  <a:srgbClr val="FFFFFF"/>
                </a:solidFill>
                <a:latin typeface="Arita Dotum Medium"/>
              </a:rPr>
              <a:t>COMM-3077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3057" y="3423736"/>
            <a:ext cx="10401300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-192">
                <a:solidFill>
                  <a:srgbClr val="FFFFFF"/>
                </a:solidFill>
                <a:latin typeface="Arita Dotum Medium"/>
              </a:rPr>
              <a:t>Communications for</a:t>
            </a:r>
          </a:p>
          <a:p>
            <a:pPr>
              <a:lnSpc>
                <a:spcPts val="9600"/>
              </a:lnSpc>
            </a:pPr>
            <a:r>
              <a:rPr lang="en-US" sz="9600" spc="-192">
                <a:solidFill>
                  <a:srgbClr val="FFFFFF"/>
                </a:solidFill>
                <a:latin typeface="Arita Dotum Medium"/>
              </a:rPr>
              <a:t>IT Professionals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3057" y="6422481"/>
            <a:ext cx="10920530" cy="62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6"/>
              </a:lnSpc>
            </a:pPr>
            <a:r>
              <a:rPr lang="en-US" sz="4055">
                <a:solidFill>
                  <a:srgbClr val="FFFFFF"/>
                </a:solidFill>
                <a:latin typeface="Arita Dotum Medium Bold"/>
              </a:rPr>
              <a:t>Final Project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89216" y="9059735"/>
            <a:ext cx="6960014" cy="4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1"/>
              </a:lnSpc>
            </a:pPr>
            <a:r>
              <a:rPr lang="en-US" sz="2584">
                <a:solidFill>
                  <a:srgbClr val="FFFFFF"/>
                </a:solidFill>
                <a:latin typeface="Arita Dotum Thin Bold"/>
              </a:rPr>
              <a:t>Group 10: Logan Wall, Ziqi Zhou, Huigon Shin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9216" y="9506122"/>
            <a:ext cx="6960014" cy="4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1"/>
              </a:lnSpc>
            </a:pPr>
            <a:r>
              <a:rPr lang="en-US" sz="2584">
                <a:solidFill>
                  <a:srgbClr val="FFFFFF"/>
                </a:solidFill>
                <a:latin typeface="Arita Dotum Thin Bold"/>
              </a:rPr>
              <a:t>Presenter: Huigon Shin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41787" y="10039350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7BE0E1-8093-4163-A173-EF89FACDC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466" y="26120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25" y="0"/>
            <a:ext cx="2651134" cy="10287000"/>
            <a:chOff x="0" y="0"/>
            <a:chExt cx="896803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6803" cy="3479800"/>
            </a:xfrm>
            <a:custGeom>
              <a:avLst/>
              <a:gdLst/>
              <a:ahLst/>
              <a:cxnLst/>
              <a:rect l="l" t="t" r="r" b="b"/>
              <a:pathLst>
                <a:path w="896803" h="3479800">
                  <a:moveTo>
                    <a:pt x="0" y="0"/>
                  </a:moveTo>
                  <a:lnTo>
                    <a:pt x="896803" y="0"/>
                  </a:lnTo>
                  <a:lnTo>
                    <a:pt x="896803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032019" y="365735"/>
            <a:ext cx="3574607" cy="87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6"/>
              </a:lnSpc>
              <a:spcBef>
                <a:spcPct val="0"/>
              </a:spcBef>
            </a:pPr>
            <a:r>
              <a:rPr lang="en-US" sz="5697" spc="-170">
                <a:solidFill>
                  <a:srgbClr val="0B1E60"/>
                </a:solidFill>
                <a:latin typeface="Arita Dotum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897" y="9643143"/>
            <a:ext cx="2137091" cy="4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5"/>
              </a:lnSpc>
            </a:pPr>
            <a:r>
              <a:rPr lang="en-US" sz="2762" spc="69">
                <a:solidFill>
                  <a:srgbClr val="FFFFFF"/>
                </a:solidFill>
                <a:latin typeface="Arita Dotum Medium"/>
              </a:rPr>
              <a:t>COMM-3077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2460" y="1865976"/>
            <a:ext cx="13722038" cy="138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 i="1" spc="-83" dirty="0">
                <a:solidFill>
                  <a:srgbClr val="0B1E60"/>
                </a:solidFill>
                <a:latin typeface="Arita Dotum Thin Bold"/>
              </a:rPr>
              <a:t>12 challenges facing IT professionals</a:t>
            </a:r>
            <a:r>
              <a:rPr lang="en-US" sz="2799" spc="-83" dirty="0">
                <a:solidFill>
                  <a:srgbClr val="0B1E60"/>
                </a:solidFill>
                <a:latin typeface="Arita Dotum Thin Bold"/>
              </a:rPr>
              <a:t>. Top 12 Biggest Challenges Facing IT Professionals in 2020 | Global Knowledge. (n.d.). Retrieved December 11, 2021, from https://www.globalknowledge.com/us-en/resources/resource-library/articles/12-challenges-facing-it-professionals/.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2459" y="3754626"/>
            <a:ext cx="13722038" cy="138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Hamlin, K. (2019, March 20). </a:t>
            </a:r>
            <a:r>
              <a:rPr lang="en-US" sz="2799" i="1" dirty="0">
                <a:solidFill>
                  <a:srgbClr val="0B1E60"/>
                </a:solidFill>
                <a:latin typeface="Arita Dotum Thin Bold"/>
              </a:rPr>
              <a:t>The role of a reward in employee motivation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. Small Business - Chron.com. Retrieved December 11, 2021, from https://smallbusiness.chron.com/role-reward-employee-motivation-18814.html.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2459" y="5627421"/>
            <a:ext cx="13722039" cy="1388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799" i="1" dirty="0">
                <a:solidFill>
                  <a:srgbClr val="0B1E60"/>
                </a:solidFill>
                <a:latin typeface="Arita Dotum Thin Bold"/>
              </a:rPr>
              <a:t>How to recognize and reward millennial employees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. Ambition. (n.d.). Retrieved December 11, 2021, from https://ambition.com/blog/entry/2016-05-15-guide-millennial-employee-recognition-and-rewards/.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2460" y="7586851"/>
            <a:ext cx="13722038" cy="89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Smith, J., Ashman, M., </a:t>
            </a:r>
            <a:r>
              <a:rPr lang="en-US" sz="2799" dirty="0" err="1">
                <a:solidFill>
                  <a:srgbClr val="0B1E60"/>
                </a:solidFill>
                <a:latin typeface="Arita Dotum Thin Bold"/>
              </a:rPr>
              <a:t>eCampusOntario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, Dunphy, B., &amp; </a:t>
            </a:r>
            <a:r>
              <a:rPr lang="en-US" sz="2799" dirty="0" err="1">
                <a:solidFill>
                  <a:srgbClr val="0B1E60"/>
                </a:solidFill>
                <a:latin typeface="Arita Dotum Thin Bold"/>
              </a:rPr>
              <a:t>Stracuzzi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, A. (2019). </a:t>
            </a:r>
            <a:r>
              <a:rPr lang="en-US" sz="2799" i="1" dirty="0">
                <a:solidFill>
                  <a:srgbClr val="0B1E60"/>
                </a:solidFill>
                <a:latin typeface="Arita Dotum Thin Bold"/>
              </a:rPr>
              <a:t>Professional Communications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 (1st ed.). </a:t>
            </a:r>
            <a:r>
              <a:rPr lang="en-US" sz="2799" dirty="0" err="1">
                <a:solidFill>
                  <a:srgbClr val="0B1E60"/>
                </a:solidFill>
                <a:latin typeface="Arita Dotum Thin Bold"/>
              </a:rPr>
              <a:t>eCampus</a:t>
            </a:r>
            <a:r>
              <a:rPr lang="en-US" sz="2799" dirty="0">
                <a:solidFill>
                  <a:srgbClr val="0B1E60"/>
                </a:solidFill>
                <a:latin typeface="Arita Dotum Thin Bold"/>
              </a:rPr>
              <a:t> Pressbooks.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132460" y="3494187"/>
            <a:ext cx="13722038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132459" y="5427351"/>
            <a:ext cx="137220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132460" y="7290116"/>
            <a:ext cx="13722036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BABADB-1046-471A-B4B0-FBAD1527B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8636" y="59459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3494" y="4583430"/>
            <a:ext cx="14477318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192">
                <a:solidFill>
                  <a:srgbClr val="FFFFFF"/>
                </a:solidFill>
                <a:latin typeface="Arita Dotum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75454" y="7290220"/>
            <a:ext cx="2137091" cy="4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5"/>
              </a:lnSpc>
            </a:pPr>
            <a:r>
              <a:rPr lang="en-US" sz="2762" spc="69" dirty="0">
                <a:solidFill>
                  <a:srgbClr val="FFFFFF"/>
                </a:solidFill>
                <a:latin typeface="Arita Dotum Medium"/>
              </a:rPr>
              <a:t>COMM-3077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07625" y="7908272"/>
            <a:ext cx="1672747" cy="4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5"/>
              </a:lnSpc>
            </a:pPr>
            <a:r>
              <a:rPr lang="en-US" sz="2762" spc="69" dirty="0">
                <a:solidFill>
                  <a:srgbClr val="FFFFFF"/>
                </a:solidFill>
                <a:latin typeface="Arita Dotum Medium"/>
              </a:rPr>
              <a:t>GROUP 10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F053A5-B903-4E89-A881-8646B4540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7353" y="627782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125" y="0"/>
            <a:ext cx="8794857" cy="10287000"/>
            <a:chOff x="0" y="0"/>
            <a:chExt cx="297505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75050" cy="3479800"/>
            </a:xfrm>
            <a:custGeom>
              <a:avLst/>
              <a:gdLst/>
              <a:ahLst/>
              <a:cxnLst/>
              <a:rect l="l" t="t" r="r" b="b"/>
              <a:pathLst>
                <a:path w="2975050" h="3479800">
                  <a:moveTo>
                    <a:pt x="0" y="0"/>
                  </a:moveTo>
                  <a:lnTo>
                    <a:pt x="2975050" y="0"/>
                  </a:lnTo>
                  <a:lnTo>
                    <a:pt x="297505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373587"/>
            <a:ext cx="6680260" cy="13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rita Dotum Bold"/>
              </a:rPr>
              <a:t>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64818" y="2245541"/>
            <a:ext cx="4965875" cy="870618"/>
            <a:chOff x="0" y="0"/>
            <a:chExt cx="6621167" cy="11608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PART 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3989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2B2B2B"/>
                  </a:solidFill>
                  <a:latin typeface="Arita Dotum Thin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64818" y="3898217"/>
            <a:ext cx="4965875" cy="858570"/>
            <a:chOff x="0" y="0"/>
            <a:chExt cx="6621167" cy="1144759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PART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37924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Recommendations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64818" y="5538845"/>
            <a:ext cx="4965875" cy="858570"/>
            <a:chOff x="0" y="0"/>
            <a:chExt cx="6621167" cy="11447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PART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7924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Discussion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64818" y="7179473"/>
            <a:ext cx="4965875" cy="870618"/>
            <a:chOff x="0" y="0"/>
            <a:chExt cx="6621167" cy="11608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PART 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53989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Conclusion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464818" y="3494935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464818" y="5135563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464818" y="6776190"/>
            <a:ext cx="5747740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366A7A-56E3-4C80-8E00-38A6FA88B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90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0929" r="11089"/>
          <a:stretch>
            <a:fillRect/>
          </a:stretch>
        </p:blipFill>
        <p:spPr>
          <a:xfrm>
            <a:off x="11266102" y="0"/>
            <a:ext cx="702189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42402" y="1543917"/>
            <a:ext cx="4718397" cy="80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41"/>
              </a:lnSpc>
            </a:pPr>
            <a:r>
              <a:rPr lang="en-US" sz="4878">
                <a:solidFill>
                  <a:srgbClr val="FFFFFF"/>
                </a:solidFill>
                <a:latin typeface="Arita Dotum Medium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8395" y="3325975"/>
            <a:ext cx="9591430" cy="14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5"/>
              </a:lnSpc>
            </a:pPr>
            <a:r>
              <a:rPr lang="en-US" sz="4357" spc="-130" dirty="0">
                <a:solidFill>
                  <a:srgbClr val="FFFFFF"/>
                </a:solidFill>
                <a:latin typeface="Arita Dotum Medium"/>
              </a:rPr>
              <a:t>Outdated employees’ skills &amp;</a:t>
            </a:r>
          </a:p>
          <a:p>
            <a:pPr marL="0" lvl="0" indent="0">
              <a:lnSpc>
                <a:spcPts val="5665"/>
              </a:lnSpc>
              <a:spcBef>
                <a:spcPct val="0"/>
              </a:spcBef>
            </a:pPr>
            <a:r>
              <a:rPr lang="en-US" sz="4357" spc="-130" dirty="0">
                <a:solidFill>
                  <a:srgbClr val="FFFFFF"/>
                </a:solidFill>
                <a:latin typeface="Arita Dotum Medium"/>
              </a:rPr>
              <a:t>company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395" y="419601"/>
            <a:ext cx="2137091" cy="4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5"/>
              </a:lnSpc>
            </a:pPr>
            <a:r>
              <a:rPr lang="en-US" sz="2762" spc="69">
                <a:solidFill>
                  <a:srgbClr val="FFFFFF"/>
                </a:solidFill>
                <a:latin typeface="Arita Dotum Medium"/>
              </a:rPr>
              <a:t>COMM-3077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8395" y="5398424"/>
            <a:ext cx="9966477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65"/>
              </a:lnSpc>
              <a:spcBef>
                <a:spcPct val="0"/>
              </a:spcBef>
            </a:pPr>
            <a:r>
              <a:rPr lang="en-US" sz="4357" spc="-130" dirty="0">
                <a:solidFill>
                  <a:srgbClr val="FFFFFF"/>
                </a:solidFill>
                <a:latin typeface="Arita Dotum Medium"/>
              </a:rPr>
              <a:t>Lack of expertise to improve skills and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8395" y="8404945"/>
            <a:ext cx="959143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65"/>
              </a:lnSpc>
              <a:spcBef>
                <a:spcPct val="0"/>
              </a:spcBef>
            </a:pPr>
            <a:r>
              <a:rPr lang="en-US" sz="4357" spc="-130" dirty="0">
                <a:solidFill>
                  <a:srgbClr val="FFFFFF"/>
                </a:solidFill>
                <a:latin typeface="Arita Dotum Bold"/>
              </a:rPr>
              <a:t>How to solve these problem?</a:t>
            </a:r>
          </a:p>
        </p:txBody>
      </p:sp>
      <p:sp>
        <p:nvSpPr>
          <p:cNvPr id="8" name="AutoShape 8"/>
          <p:cNvSpPr/>
          <p:nvPr/>
        </p:nvSpPr>
        <p:spPr>
          <a:xfrm>
            <a:off x="518395" y="5090052"/>
            <a:ext cx="10073404" cy="0"/>
          </a:xfrm>
          <a:prstGeom prst="line">
            <a:avLst/>
          </a:prstGeom>
          <a:ln w="28575" cap="rnd">
            <a:solidFill>
              <a:srgbClr val="FFFFFF">
                <a:alpha val="48627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341787" y="10039350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1476FC2F-A055-430D-BC4B-9B0E0610D8B5}"/>
              </a:ext>
            </a:extLst>
          </p:cNvPr>
          <p:cNvSpPr txBox="1"/>
          <p:nvPr/>
        </p:nvSpPr>
        <p:spPr>
          <a:xfrm>
            <a:off x="518395" y="6684238"/>
            <a:ext cx="9966477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65"/>
              </a:lnSpc>
              <a:spcBef>
                <a:spcPct val="0"/>
              </a:spcBef>
            </a:pPr>
            <a:r>
              <a:rPr lang="en-US" sz="4357" spc="-130" dirty="0">
                <a:solidFill>
                  <a:srgbClr val="FFFFFF"/>
                </a:solidFill>
                <a:latin typeface="Arita Dotum Medium"/>
              </a:rPr>
              <a:t>Some ignore to learn new skills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C5D1DD90-9190-47EE-B28C-1C117B79B92A}"/>
              </a:ext>
            </a:extLst>
          </p:cNvPr>
          <p:cNvSpPr/>
          <p:nvPr/>
        </p:nvSpPr>
        <p:spPr>
          <a:xfrm>
            <a:off x="518394" y="6375866"/>
            <a:ext cx="10073405" cy="0"/>
          </a:xfrm>
          <a:prstGeom prst="line">
            <a:avLst/>
          </a:prstGeom>
          <a:ln w="28575" cap="rnd">
            <a:solidFill>
              <a:srgbClr val="FFFFFF">
                <a:alpha val="48627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37DD8A-B2E1-4D26-88B9-E87739AA2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0072" y="33005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9299" r="35376"/>
          <a:stretch>
            <a:fillRect/>
          </a:stretch>
        </p:blipFill>
        <p:spPr>
          <a:xfrm>
            <a:off x="-69862" y="0"/>
            <a:ext cx="545068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630479" y="280134"/>
            <a:ext cx="4948668" cy="50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1"/>
              </a:lnSpc>
            </a:pPr>
            <a:r>
              <a:rPr lang="en-US" sz="3276" spc="81">
                <a:solidFill>
                  <a:srgbClr val="000000"/>
                </a:solidFill>
                <a:latin typeface="Arita Dotum Medium"/>
              </a:rPr>
              <a:t>COMM-3077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4783" y="2501526"/>
            <a:ext cx="3897698" cy="59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30"/>
              </a:lnSpc>
            </a:pPr>
            <a:r>
              <a:rPr lang="en-US" sz="3561">
                <a:solidFill>
                  <a:srgbClr val="0B1E60"/>
                </a:solidFill>
                <a:latin typeface="Arita Dotum Bold Bold"/>
              </a:rPr>
              <a:t>Recommendations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329019" y="2549151"/>
            <a:ext cx="4965875" cy="870618"/>
            <a:chOff x="0" y="0"/>
            <a:chExt cx="6621167" cy="11608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53989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2B2B2B"/>
                  </a:solidFill>
                  <a:latin typeface="Arita Dotum Thin Bold"/>
                </a:rPr>
                <a:t>Paid time to learn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29019" y="4201827"/>
            <a:ext cx="4965875" cy="858570"/>
            <a:chOff x="0" y="0"/>
            <a:chExt cx="6621167" cy="1144759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621167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37924"/>
              <a:ext cx="6621167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Time to grow as a team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29019" y="5842454"/>
            <a:ext cx="6233891" cy="858570"/>
            <a:chOff x="0" y="0"/>
            <a:chExt cx="8311854" cy="114475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8311854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7924"/>
              <a:ext cx="8311854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Workshop to practice and learn new skills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329019" y="7483082"/>
            <a:ext cx="6233891" cy="870618"/>
            <a:chOff x="0" y="0"/>
            <a:chExt cx="8311854" cy="11608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8311854" cy="455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B2B2B"/>
                  </a:solidFill>
                  <a:latin typeface="Arita Dotum Thin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53989"/>
              <a:ext cx="8311854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B2B2B"/>
                  </a:solidFill>
                  <a:latin typeface="Arita Dotum Thin Bold"/>
                </a:rPr>
                <a:t>Bonus for learning new skills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329019" y="3798544"/>
            <a:ext cx="6233891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329019" y="5439172"/>
            <a:ext cx="6233891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329019" y="7079800"/>
            <a:ext cx="6233891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3434606" y="10039350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8A689A-A88F-4808-A35E-5D4C587E2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5183" y="28179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99911" cy="10287000"/>
            <a:chOff x="0" y="0"/>
            <a:chExt cx="209725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254" cy="3479800"/>
            </a:xfrm>
            <a:custGeom>
              <a:avLst/>
              <a:gdLst/>
              <a:ahLst/>
              <a:cxnLst/>
              <a:rect l="l" t="t" r="r" b="b"/>
              <a:pathLst>
                <a:path w="2097254" h="3479800">
                  <a:moveTo>
                    <a:pt x="0" y="0"/>
                  </a:moveTo>
                  <a:lnTo>
                    <a:pt x="2097254" y="0"/>
                  </a:lnTo>
                  <a:lnTo>
                    <a:pt x="209725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0964" r="28842" b="19728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25631" y="7130525"/>
            <a:ext cx="4019962" cy="1568456"/>
            <a:chOff x="0" y="0"/>
            <a:chExt cx="5359950" cy="2091275"/>
          </a:xfrm>
        </p:grpSpPr>
        <p:sp>
          <p:nvSpPr>
            <p:cNvPr id="6" name="TextBox 6"/>
            <p:cNvSpPr txBox="1"/>
            <p:nvPr/>
          </p:nvSpPr>
          <p:spPr>
            <a:xfrm>
              <a:off x="0" y="1513294"/>
              <a:ext cx="3817028" cy="577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9"/>
                </a:lnSpc>
              </a:pPr>
              <a:r>
                <a:rPr lang="en-US" sz="2563">
                  <a:solidFill>
                    <a:srgbClr val="FFFFFF"/>
                  </a:solidFill>
                  <a:latin typeface="Arita Dotum Medium"/>
                </a:rPr>
                <a:t>Paid time to learn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59950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FFFFFF"/>
                  </a:solidFill>
                  <a:latin typeface="Arita Dotum Bold"/>
                </a:rPr>
                <a:t>Discussion 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06161" y="1296591"/>
            <a:ext cx="9953139" cy="2590006"/>
            <a:chOff x="0" y="0"/>
            <a:chExt cx="13270852" cy="3453341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3270852" cy="350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Bold"/>
                </a:rPr>
                <a:t>“…especially as a lack of necessary skills can be credited for increased employee stress, development and deployment delays, and increased operating costs.”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739187" y="2979155"/>
              <a:ext cx="4355875" cy="474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0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Arita Dotum Thin"/>
                </a:rPr>
                <a:t>Global Knowledge (2020)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56742" y="238839"/>
            <a:ext cx="1605116" cy="34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spc="54">
                <a:solidFill>
                  <a:srgbClr val="000000"/>
                </a:solidFill>
                <a:latin typeface="Arita Dotum Medium"/>
              </a:rPr>
              <a:t>COMM-3077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6161" y="4492894"/>
            <a:ext cx="9953139" cy="131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4000" spc="-120">
                <a:solidFill>
                  <a:srgbClr val="0B1E60"/>
                </a:solidFill>
                <a:latin typeface="Arita Dotum Medium"/>
              </a:rPr>
              <a:t>Paying for employees who achieved to learn new skills is cheaper than the cost for a lack of skills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6161" y="6170484"/>
            <a:ext cx="9953139" cy="131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4000" spc="-120">
                <a:solidFill>
                  <a:srgbClr val="0B1E60"/>
                </a:solidFill>
                <a:latin typeface="Arita Dotum Medium"/>
              </a:rPr>
              <a:t>Employees can cope with future problems by learning new skills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6161" y="7867128"/>
            <a:ext cx="9953139" cy="131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4000" spc="-120">
                <a:solidFill>
                  <a:srgbClr val="0B1E60"/>
                </a:solidFill>
                <a:latin typeface="Arita Dotum Medium"/>
              </a:rPr>
              <a:t>New skills provide employees satisfaction less stress at 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53698" y="6358357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16" name=" Recorded Sound">
            <a:hlinkClick r:id="" action="ppaction://media"/>
            <a:extLst>
              <a:ext uri="{FF2B5EF4-FFF2-40B4-BE49-F238E27FC236}">
                <a16:creationId xmlns:a16="http://schemas.microsoft.com/office/drawing/2014/main" id="{C659D236-9630-46AE-9EEA-3212E11E2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6378" y="348124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7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99911" cy="10287000"/>
            <a:chOff x="0" y="0"/>
            <a:chExt cx="209725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254" cy="3479800"/>
            </a:xfrm>
            <a:custGeom>
              <a:avLst/>
              <a:gdLst/>
              <a:ahLst/>
              <a:cxnLst/>
              <a:rect l="l" t="t" r="r" b="b"/>
              <a:pathLst>
                <a:path w="2097254" h="3479800">
                  <a:moveTo>
                    <a:pt x="0" y="0"/>
                  </a:moveTo>
                  <a:lnTo>
                    <a:pt x="2097254" y="0"/>
                  </a:lnTo>
                  <a:lnTo>
                    <a:pt x="209725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25631" y="7130525"/>
            <a:ext cx="4019962" cy="1568456"/>
            <a:chOff x="0" y="0"/>
            <a:chExt cx="5359950" cy="2091275"/>
          </a:xfrm>
        </p:grpSpPr>
        <p:sp>
          <p:nvSpPr>
            <p:cNvPr id="5" name="TextBox 5"/>
            <p:cNvSpPr txBox="1"/>
            <p:nvPr/>
          </p:nvSpPr>
          <p:spPr>
            <a:xfrm>
              <a:off x="0" y="1513294"/>
              <a:ext cx="4436153" cy="577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9"/>
                </a:lnSpc>
              </a:pPr>
              <a:r>
                <a:rPr lang="en-US" sz="2563">
                  <a:solidFill>
                    <a:srgbClr val="FFFFFF"/>
                  </a:solidFill>
                  <a:latin typeface="Arita Dotum Medium"/>
                </a:rPr>
                <a:t>Time to grow as a team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359950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FFFFFF"/>
                  </a:solidFill>
                  <a:latin typeface="Arita Dotum Bold"/>
                </a:rPr>
                <a:t>Discussion 2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26262" t="10791" r="23786" b="9374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306161" y="1296591"/>
            <a:ext cx="9953139" cy="2590006"/>
            <a:chOff x="0" y="0"/>
            <a:chExt cx="13270852" cy="3453341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Bold"/>
                </a:rPr>
                <a:t>“Each member brings a unique combination of skills, talents, experience, and education their combined efforts make the team synergistic”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739187" y="2979155"/>
              <a:ext cx="4355875" cy="474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0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Arita Dotum Thin"/>
                </a:rPr>
                <a:t>Smith et al. (2019)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06161" y="4272628"/>
            <a:ext cx="9953139" cy="5304038"/>
            <a:chOff x="0" y="0"/>
            <a:chExt cx="13270852" cy="70720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13270852" cy="1740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Make teams and give members time to permeate as a team so they can work more effectively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89163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 dirty="0">
                  <a:solidFill>
                    <a:srgbClr val="0B1E60"/>
                  </a:solidFill>
                  <a:latin typeface="Arita Dotum Medium"/>
                </a:rPr>
                <a:t>When effective teams face a</a:t>
              </a:r>
              <a:r>
                <a:rPr lang="en-US" sz="4000" spc="-36" dirty="0">
                  <a:solidFill>
                    <a:srgbClr val="0B1E60"/>
                  </a:solidFill>
                  <a:latin typeface="Arita Dotum Medium"/>
                </a:rPr>
                <a:t> challenge they can use their skills and perspectives together to overcome 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331622"/>
              <a:ext cx="13270852" cy="1740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Giving a team time and activities to build a team can save time and money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456742" y="238839"/>
            <a:ext cx="1605116" cy="34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spc="54">
                <a:solidFill>
                  <a:srgbClr val="000000"/>
                </a:solidFill>
                <a:latin typeface="Arita Dotum Medium"/>
              </a:rPr>
              <a:t>COMM-3077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3698" y="6358357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FFFFFF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CC7A62-9843-49AB-BDE4-73DC69F7F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6561" y="34657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99911" cy="10287000"/>
            <a:chOff x="0" y="0"/>
            <a:chExt cx="209725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254" cy="3479800"/>
            </a:xfrm>
            <a:custGeom>
              <a:avLst/>
              <a:gdLst/>
              <a:ahLst/>
              <a:cxnLst/>
              <a:rect l="l" t="t" r="r" b="b"/>
              <a:pathLst>
                <a:path w="2097254" h="3479800">
                  <a:moveTo>
                    <a:pt x="0" y="0"/>
                  </a:moveTo>
                  <a:lnTo>
                    <a:pt x="2097254" y="0"/>
                  </a:lnTo>
                  <a:lnTo>
                    <a:pt x="209725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2104" t="14105" r="31600" b="17143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7431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25631" y="7130525"/>
            <a:ext cx="4019962" cy="2024197"/>
            <a:chOff x="0" y="0"/>
            <a:chExt cx="5359950" cy="2698930"/>
          </a:xfrm>
        </p:grpSpPr>
        <p:sp>
          <p:nvSpPr>
            <p:cNvPr id="7" name="TextBox 7"/>
            <p:cNvSpPr txBox="1"/>
            <p:nvPr/>
          </p:nvSpPr>
          <p:spPr>
            <a:xfrm>
              <a:off x="0" y="1513294"/>
              <a:ext cx="4245653" cy="1185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9"/>
                </a:lnSpc>
              </a:pPr>
              <a:r>
                <a:rPr lang="en-US" sz="2563">
                  <a:solidFill>
                    <a:srgbClr val="FFFFFF"/>
                  </a:solidFill>
                  <a:latin typeface="Arita Dotum Medium"/>
                </a:rPr>
                <a:t>Workshops to practice and learn new skills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59950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FFFFFF"/>
                  </a:solidFill>
                  <a:latin typeface="Arita Dotum Bold"/>
                </a:rPr>
                <a:t>Discussion 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6161" y="2165222"/>
            <a:ext cx="9953139" cy="5964240"/>
            <a:chOff x="0" y="0"/>
            <a:chExt cx="13270852" cy="79523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13270852" cy="1740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Workshop introduces new ideas and techniques that inspire employees to explore or learn more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89163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Gathering ideas of new technologies will improve the skill level of the company and employees themselves.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331622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Workshop provides employees with the best opportunity to meet other people with common interests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456742" y="238839"/>
            <a:ext cx="1605116" cy="34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spc="54">
                <a:solidFill>
                  <a:srgbClr val="000000"/>
                </a:solidFill>
                <a:latin typeface="Arita Dotum Medium"/>
              </a:rPr>
              <a:t>COMM-3077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3698" y="6358357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04D709-B0E5-477D-9AA4-228E70674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83309" y="3995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5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199911" cy="10287000"/>
            <a:chOff x="0" y="0"/>
            <a:chExt cx="2097254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254" cy="3479800"/>
            </a:xfrm>
            <a:custGeom>
              <a:avLst/>
              <a:gdLst/>
              <a:ahLst/>
              <a:cxnLst/>
              <a:rect l="l" t="t" r="r" b="b"/>
              <a:pathLst>
                <a:path w="2097254" h="3479800">
                  <a:moveTo>
                    <a:pt x="0" y="0"/>
                  </a:moveTo>
                  <a:lnTo>
                    <a:pt x="2097254" y="0"/>
                  </a:lnTo>
                  <a:lnTo>
                    <a:pt x="2097254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2104" t="14105" r="31600" b="17143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4016" r="25028" b="18561"/>
          <a:stretch>
            <a:fillRect/>
          </a:stretch>
        </p:blipFill>
        <p:spPr>
          <a:xfrm>
            <a:off x="0" y="0"/>
            <a:ext cx="6199911" cy="660600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25631" y="7130525"/>
            <a:ext cx="4019962" cy="1568456"/>
            <a:chOff x="0" y="0"/>
            <a:chExt cx="5359950" cy="2091275"/>
          </a:xfrm>
        </p:grpSpPr>
        <p:sp>
          <p:nvSpPr>
            <p:cNvPr id="7" name="TextBox 7"/>
            <p:cNvSpPr txBox="1"/>
            <p:nvPr/>
          </p:nvSpPr>
          <p:spPr>
            <a:xfrm>
              <a:off x="0" y="1513294"/>
              <a:ext cx="5359950" cy="577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9"/>
                </a:lnSpc>
              </a:pPr>
              <a:r>
                <a:rPr lang="en-US" sz="2563">
                  <a:solidFill>
                    <a:srgbClr val="FFFFFF"/>
                  </a:solidFill>
                  <a:latin typeface="Arita Dotum Medium"/>
                </a:rPr>
                <a:t>Bonus for learning new skills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59950" cy="606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799" spc="-83">
                  <a:solidFill>
                    <a:srgbClr val="FFFFFF"/>
                  </a:solidFill>
                  <a:latin typeface="Arita Dotum Bold"/>
                </a:rPr>
                <a:t>Discussion 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06161" y="903684"/>
            <a:ext cx="9953139" cy="2590006"/>
            <a:chOff x="0" y="0"/>
            <a:chExt cx="13270852" cy="34533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13270852" cy="3500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Bold"/>
                </a:rPr>
                <a:t>“By dangling a carrot in front of a rabbit’s face, it’s possible to motivate them to follow a specific path with the ultimate goal of getting the reward – the carrot.”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739187" y="2979155"/>
              <a:ext cx="4355875" cy="474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940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Arita Dotum Thin"/>
                </a:rPr>
                <a:t>Kristen Hamlin (2019)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06161" y="3879722"/>
            <a:ext cx="9953139" cy="5964240"/>
            <a:chOff x="0" y="0"/>
            <a:chExt cx="13270852" cy="79523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13270852" cy="1740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Bonus is considered compensation as well as supplementation to the employee's basic salary.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89163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Recognition of those who put in the effort to set up new skill learning bonuses to help employees improve their abilities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31622"/>
              <a:ext cx="13270852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>
                  <a:solidFill>
                    <a:srgbClr val="0B1E60"/>
                  </a:solidFill>
                  <a:latin typeface="Arita Dotum Medium"/>
                </a:rPr>
                <a:t>Link company's improved skills with a personal income of employees who have proficient new technologies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456742" y="238839"/>
            <a:ext cx="1605116" cy="344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9"/>
              </a:lnSpc>
            </a:pPr>
            <a:r>
              <a:rPr lang="en-US" sz="2199" spc="54">
                <a:solidFill>
                  <a:srgbClr val="000000"/>
                </a:solidFill>
                <a:latin typeface="Arita Dotum Medium"/>
              </a:rPr>
              <a:t>COMM-3077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53698" y="6358357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BD11A4-C961-4031-981D-C1F2165BE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48236" y="21067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2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484482" cy="3215116"/>
            <a:chOff x="0" y="0"/>
            <a:chExt cx="6252776" cy="1087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2775" cy="1087582"/>
            </a:xfrm>
            <a:custGeom>
              <a:avLst/>
              <a:gdLst/>
              <a:ahLst/>
              <a:cxnLst/>
              <a:rect l="l" t="t" r="r" b="b"/>
              <a:pathLst>
                <a:path w="6252775" h="1087582">
                  <a:moveTo>
                    <a:pt x="0" y="0"/>
                  </a:moveTo>
                  <a:lnTo>
                    <a:pt x="6252775" y="0"/>
                  </a:lnTo>
                  <a:lnTo>
                    <a:pt x="6252775" y="1087582"/>
                  </a:lnTo>
                  <a:lnTo>
                    <a:pt x="0" y="1087582"/>
                  </a:lnTo>
                  <a:close/>
                </a:path>
              </a:pathLst>
            </a:custGeom>
            <a:solidFill>
              <a:srgbClr val="0B1E60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3617" b="6847"/>
          <a:stretch>
            <a:fillRect/>
          </a:stretch>
        </p:blipFill>
        <p:spPr>
          <a:xfrm>
            <a:off x="0" y="-261378"/>
            <a:ext cx="9194800" cy="34764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678087" y="990562"/>
            <a:ext cx="4308601" cy="115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9"/>
              </a:lnSpc>
              <a:spcBef>
                <a:spcPct val="0"/>
              </a:spcBef>
            </a:pPr>
            <a:r>
              <a:rPr lang="en-US" sz="7099" spc="-212">
                <a:solidFill>
                  <a:srgbClr val="FFFFFF"/>
                </a:solidFill>
                <a:latin typeface="Arita Dotum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584" y="9655902"/>
            <a:ext cx="2137091" cy="4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5"/>
              </a:lnSpc>
            </a:pPr>
            <a:r>
              <a:rPr lang="en-US" sz="2762" spc="69">
                <a:solidFill>
                  <a:srgbClr val="0B1E60"/>
                </a:solidFill>
                <a:latin typeface="Arita Dotum Medium"/>
              </a:rPr>
              <a:t>COMM-3077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497562" y="4399998"/>
            <a:ext cx="11512783" cy="5315912"/>
            <a:chOff x="0" y="0"/>
            <a:chExt cx="15350378" cy="7087882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740171" y="0"/>
              <a:ext cx="9442636" cy="6599227"/>
              <a:chOff x="0" y="0"/>
              <a:chExt cx="6714763" cy="46927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6350" y="0"/>
                <a:ext cx="6727463" cy="4692784"/>
              </a:xfrm>
              <a:custGeom>
                <a:avLst/>
                <a:gdLst/>
                <a:ahLst/>
                <a:cxnLst/>
                <a:rect l="l" t="t" r="r" b="b"/>
                <a:pathLst>
                  <a:path w="6727463" h="4692784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4692784"/>
                    </a:lnTo>
                    <a:lnTo>
                      <a:pt x="0" y="4692784"/>
                    </a:lnTo>
                    <a:close/>
                    <a:moveTo>
                      <a:pt x="2238254" y="0"/>
                    </a:moveTo>
                    <a:lnTo>
                      <a:pt x="2250954" y="0"/>
                    </a:lnTo>
                    <a:lnTo>
                      <a:pt x="2250954" y="4692784"/>
                    </a:lnTo>
                    <a:lnTo>
                      <a:pt x="2238254" y="4692784"/>
                    </a:lnTo>
                    <a:close/>
                    <a:moveTo>
                      <a:pt x="4476509" y="0"/>
                    </a:moveTo>
                    <a:lnTo>
                      <a:pt x="4489209" y="0"/>
                    </a:lnTo>
                    <a:lnTo>
                      <a:pt x="4489209" y="4692784"/>
                    </a:lnTo>
                    <a:lnTo>
                      <a:pt x="4476509" y="4692784"/>
                    </a:lnTo>
                    <a:close/>
                    <a:moveTo>
                      <a:pt x="6714763" y="0"/>
                    </a:moveTo>
                    <a:lnTo>
                      <a:pt x="6727463" y="0"/>
                    </a:lnTo>
                    <a:lnTo>
                      <a:pt x="6727463" y="4692784"/>
                    </a:lnTo>
                    <a:lnTo>
                      <a:pt x="6714763" y="4692784"/>
                    </a:lnTo>
                    <a:close/>
                  </a:path>
                </a:pathLst>
              </a:custGeom>
              <a:solidFill>
                <a:srgbClr val="121435">
                  <a:alpha val="24706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5657152" y="6704895"/>
              <a:ext cx="166036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725168" y="6704895"/>
              <a:ext cx="325096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20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873829" y="6704895"/>
              <a:ext cx="322864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40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015235" y="6704895"/>
              <a:ext cx="335142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60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0209" y="24237"/>
              <a:ext cx="4456193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Opportunities </a:t>
              </a:r>
              <a:r>
                <a:rPr lang="en-US" sz="1698" dirty="0">
                  <a:solidFill>
                    <a:srgbClr val="121435"/>
                  </a:solidFill>
                  <a:latin typeface="Arita Dotum Medium"/>
                </a:rPr>
                <a:t>for career progression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158" y="535042"/>
              <a:ext cx="5513245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Competitive wages/other financial incentives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709" y="1045848"/>
              <a:ext cx="5404693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Excellent training/development programmes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32025" y="1556653"/>
              <a:ext cx="2964377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Good benefits packages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37562" y="2067459"/>
              <a:ext cx="3758840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Flexible working arrangements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451199" y="2578265"/>
              <a:ext cx="3145203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International opprtunities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91375" y="3089070"/>
              <a:ext cx="4505027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Good reputation for ethical practices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23385" y="3599876"/>
              <a:ext cx="4673017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Corporate values that match your own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8225" y="4110681"/>
              <a:ext cx="4708178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Reputation as an employer of the best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13949" y="4621487"/>
              <a:ext cx="2482453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The employer brand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64487" y="5132293"/>
              <a:ext cx="4431916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Diversity/equal opportunities record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643098"/>
              <a:ext cx="5596403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The sector in which the organisation operates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838495" y="6153904"/>
              <a:ext cx="757907" cy="38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377"/>
                </a:lnSpc>
              </a:pPr>
              <a:r>
                <a:rPr lang="en-US" sz="1698">
                  <a:solidFill>
                    <a:srgbClr val="121435"/>
                  </a:solidFill>
                  <a:latin typeface="Arita Dotum Medium"/>
                </a:rPr>
                <a:t>Other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5740171" y="0"/>
              <a:ext cx="9442636" cy="6599227"/>
              <a:chOff x="0" y="0"/>
              <a:chExt cx="6714763" cy="469278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825811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5825811" h="333910">
                    <a:moveTo>
                      <a:pt x="0" y="0"/>
                    </a:moveTo>
                    <a:lnTo>
                      <a:pt x="5799099" y="0"/>
                    </a:lnTo>
                    <a:cubicBezTo>
                      <a:pt x="5813852" y="0"/>
                      <a:pt x="5825811" y="11960"/>
                      <a:pt x="5825811" y="26713"/>
                    </a:cubicBezTo>
                    <a:lnTo>
                      <a:pt x="5825811" y="307197"/>
                    </a:lnTo>
                    <a:cubicBezTo>
                      <a:pt x="5825811" y="321950"/>
                      <a:pt x="5813852" y="333910"/>
                      <a:pt x="5799099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363239"/>
                <a:ext cx="4930510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4930510" h="333910">
                    <a:moveTo>
                      <a:pt x="0" y="1"/>
                    </a:moveTo>
                    <a:lnTo>
                      <a:pt x="4903797" y="1"/>
                    </a:lnTo>
                    <a:cubicBezTo>
                      <a:pt x="4910882" y="0"/>
                      <a:pt x="4917676" y="2815"/>
                      <a:pt x="4922686" y="7824"/>
                    </a:cubicBezTo>
                    <a:cubicBezTo>
                      <a:pt x="4927695" y="12834"/>
                      <a:pt x="4930510" y="19629"/>
                      <a:pt x="4930510" y="26713"/>
                    </a:cubicBezTo>
                    <a:lnTo>
                      <a:pt x="4930510" y="307197"/>
                    </a:lnTo>
                    <a:cubicBezTo>
                      <a:pt x="4930510" y="314282"/>
                      <a:pt x="4927695" y="321077"/>
                      <a:pt x="4922686" y="326086"/>
                    </a:cubicBezTo>
                    <a:cubicBezTo>
                      <a:pt x="4917676" y="331096"/>
                      <a:pt x="4910882" y="333910"/>
                      <a:pt x="4903797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726479"/>
                <a:ext cx="3923295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3923295" h="333910">
                    <a:moveTo>
                      <a:pt x="0" y="0"/>
                    </a:moveTo>
                    <a:lnTo>
                      <a:pt x="3896582" y="0"/>
                    </a:lnTo>
                    <a:cubicBezTo>
                      <a:pt x="3903667" y="0"/>
                      <a:pt x="3910462" y="2814"/>
                      <a:pt x="3915471" y="7824"/>
                    </a:cubicBezTo>
                    <a:cubicBezTo>
                      <a:pt x="3920481" y="12834"/>
                      <a:pt x="3923295" y="19628"/>
                      <a:pt x="3923295" y="26713"/>
                    </a:cubicBezTo>
                    <a:lnTo>
                      <a:pt x="3923295" y="307197"/>
                    </a:lnTo>
                    <a:cubicBezTo>
                      <a:pt x="3923295" y="314282"/>
                      <a:pt x="3920481" y="321076"/>
                      <a:pt x="3915471" y="326086"/>
                    </a:cubicBezTo>
                    <a:cubicBezTo>
                      <a:pt x="3910462" y="331095"/>
                      <a:pt x="3903667" y="333910"/>
                      <a:pt x="3896582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1089719"/>
                <a:ext cx="3475644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3475644" h="333910">
                    <a:moveTo>
                      <a:pt x="0" y="0"/>
                    </a:moveTo>
                    <a:lnTo>
                      <a:pt x="3448932" y="0"/>
                    </a:lnTo>
                    <a:cubicBezTo>
                      <a:pt x="3463685" y="0"/>
                      <a:pt x="3475644" y="11959"/>
                      <a:pt x="3475644" y="26712"/>
                    </a:cubicBezTo>
                    <a:lnTo>
                      <a:pt x="3475644" y="307196"/>
                    </a:lnTo>
                    <a:cubicBezTo>
                      <a:pt x="3475644" y="321949"/>
                      <a:pt x="3463685" y="333909"/>
                      <a:pt x="3448932" y="333909"/>
                    </a:cubicBezTo>
                    <a:lnTo>
                      <a:pt x="0" y="333909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452958"/>
                <a:ext cx="2356517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2356517" h="333910">
                    <a:moveTo>
                      <a:pt x="0" y="0"/>
                    </a:moveTo>
                    <a:lnTo>
                      <a:pt x="2329804" y="0"/>
                    </a:lnTo>
                    <a:cubicBezTo>
                      <a:pt x="2336889" y="0"/>
                      <a:pt x="2343683" y="2814"/>
                      <a:pt x="2348693" y="7824"/>
                    </a:cubicBezTo>
                    <a:cubicBezTo>
                      <a:pt x="2353703" y="12834"/>
                      <a:pt x="2356517" y="19628"/>
                      <a:pt x="2356517" y="26713"/>
                    </a:cubicBezTo>
                    <a:lnTo>
                      <a:pt x="2356517" y="307197"/>
                    </a:lnTo>
                    <a:cubicBezTo>
                      <a:pt x="2356517" y="314282"/>
                      <a:pt x="2353703" y="321076"/>
                      <a:pt x="2348693" y="326086"/>
                    </a:cubicBezTo>
                    <a:cubicBezTo>
                      <a:pt x="2343683" y="331095"/>
                      <a:pt x="2336889" y="333910"/>
                      <a:pt x="2329804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816198"/>
                <a:ext cx="2244604" cy="333909"/>
              </a:xfrm>
              <a:custGeom>
                <a:avLst/>
                <a:gdLst/>
                <a:ahLst/>
                <a:cxnLst/>
                <a:rect l="l" t="t" r="r" b="b"/>
                <a:pathLst>
                  <a:path w="2244604" h="333909">
                    <a:moveTo>
                      <a:pt x="0" y="0"/>
                    </a:moveTo>
                    <a:lnTo>
                      <a:pt x="2217892" y="0"/>
                    </a:lnTo>
                    <a:cubicBezTo>
                      <a:pt x="2224976" y="0"/>
                      <a:pt x="2231771" y="2814"/>
                      <a:pt x="2236780" y="7824"/>
                    </a:cubicBezTo>
                    <a:cubicBezTo>
                      <a:pt x="2241790" y="12833"/>
                      <a:pt x="2244604" y="19628"/>
                      <a:pt x="2244604" y="26712"/>
                    </a:cubicBezTo>
                    <a:lnTo>
                      <a:pt x="2244604" y="307196"/>
                    </a:lnTo>
                    <a:cubicBezTo>
                      <a:pt x="2244604" y="314281"/>
                      <a:pt x="2241790" y="321076"/>
                      <a:pt x="2236780" y="326085"/>
                    </a:cubicBezTo>
                    <a:cubicBezTo>
                      <a:pt x="2231771" y="331095"/>
                      <a:pt x="2224976" y="333909"/>
                      <a:pt x="2217892" y="333909"/>
                    </a:cubicBezTo>
                    <a:lnTo>
                      <a:pt x="0" y="333909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2179437"/>
                <a:ext cx="1685041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1685041" h="333910">
                    <a:moveTo>
                      <a:pt x="0" y="0"/>
                    </a:moveTo>
                    <a:lnTo>
                      <a:pt x="1658328" y="0"/>
                    </a:lnTo>
                    <a:cubicBezTo>
                      <a:pt x="1673081" y="0"/>
                      <a:pt x="1685041" y="11960"/>
                      <a:pt x="1685041" y="26713"/>
                    </a:cubicBezTo>
                    <a:lnTo>
                      <a:pt x="1685041" y="307197"/>
                    </a:lnTo>
                    <a:cubicBezTo>
                      <a:pt x="1685041" y="321950"/>
                      <a:pt x="1673081" y="333910"/>
                      <a:pt x="1658328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2542677"/>
                <a:ext cx="1685041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1685041" h="333910">
                    <a:moveTo>
                      <a:pt x="0" y="0"/>
                    </a:moveTo>
                    <a:lnTo>
                      <a:pt x="1658328" y="0"/>
                    </a:lnTo>
                    <a:cubicBezTo>
                      <a:pt x="1665413" y="0"/>
                      <a:pt x="1672207" y="2814"/>
                      <a:pt x="1677217" y="7824"/>
                    </a:cubicBezTo>
                    <a:cubicBezTo>
                      <a:pt x="1682226" y="12833"/>
                      <a:pt x="1685041" y="19628"/>
                      <a:pt x="1685041" y="26712"/>
                    </a:cubicBezTo>
                    <a:lnTo>
                      <a:pt x="1685041" y="307197"/>
                    </a:lnTo>
                    <a:cubicBezTo>
                      <a:pt x="1685041" y="321950"/>
                      <a:pt x="1673081" y="333909"/>
                      <a:pt x="1658328" y="333909"/>
                    </a:cubicBezTo>
                    <a:lnTo>
                      <a:pt x="0" y="333909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2905916"/>
                <a:ext cx="1685041" cy="333909"/>
              </a:xfrm>
              <a:custGeom>
                <a:avLst/>
                <a:gdLst/>
                <a:ahLst/>
                <a:cxnLst/>
                <a:rect l="l" t="t" r="r" b="b"/>
                <a:pathLst>
                  <a:path w="1685041" h="333909">
                    <a:moveTo>
                      <a:pt x="0" y="0"/>
                    </a:moveTo>
                    <a:lnTo>
                      <a:pt x="1658328" y="0"/>
                    </a:lnTo>
                    <a:cubicBezTo>
                      <a:pt x="1673081" y="0"/>
                      <a:pt x="1685041" y="11960"/>
                      <a:pt x="1685041" y="26713"/>
                    </a:cubicBezTo>
                    <a:lnTo>
                      <a:pt x="1685041" y="307197"/>
                    </a:lnTo>
                    <a:cubicBezTo>
                      <a:pt x="1685041" y="321950"/>
                      <a:pt x="1673081" y="333910"/>
                      <a:pt x="1658328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3269155"/>
                <a:ext cx="1125477" cy="333910"/>
              </a:xfrm>
              <a:custGeom>
                <a:avLst/>
                <a:gdLst/>
                <a:ahLst/>
                <a:cxnLst/>
                <a:rect l="l" t="t" r="r" b="b"/>
                <a:pathLst>
                  <a:path w="1125477" h="333910">
                    <a:moveTo>
                      <a:pt x="0" y="0"/>
                    </a:moveTo>
                    <a:lnTo>
                      <a:pt x="1098764" y="0"/>
                    </a:lnTo>
                    <a:cubicBezTo>
                      <a:pt x="1105849" y="0"/>
                      <a:pt x="1112644" y="2815"/>
                      <a:pt x="1117653" y="7824"/>
                    </a:cubicBezTo>
                    <a:cubicBezTo>
                      <a:pt x="1122663" y="12834"/>
                      <a:pt x="1125477" y="19629"/>
                      <a:pt x="1125477" y="26714"/>
                    </a:cubicBezTo>
                    <a:lnTo>
                      <a:pt x="1125477" y="307198"/>
                    </a:lnTo>
                    <a:cubicBezTo>
                      <a:pt x="1125477" y="321951"/>
                      <a:pt x="1113517" y="333910"/>
                      <a:pt x="1098764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3632395"/>
                <a:ext cx="901652" cy="333909"/>
              </a:xfrm>
              <a:custGeom>
                <a:avLst/>
                <a:gdLst/>
                <a:ahLst/>
                <a:cxnLst/>
                <a:rect l="l" t="t" r="r" b="b"/>
                <a:pathLst>
                  <a:path w="901652" h="333909">
                    <a:moveTo>
                      <a:pt x="0" y="0"/>
                    </a:moveTo>
                    <a:lnTo>
                      <a:pt x="874939" y="0"/>
                    </a:lnTo>
                    <a:cubicBezTo>
                      <a:pt x="889692" y="0"/>
                      <a:pt x="901652" y="11960"/>
                      <a:pt x="901652" y="26713"/>
                    </a:cubicBezTo>
                    <a:lnTo>
                      <a:pt x="901652" y="307197"/>
                    </a:lnTo>
                    <a:cubicBezTo>
                      <a:pt x="901652" y="321950"/>
                      <a:pt x="889692" y="333910"/>
                      <a:pt x="874939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3995635"/>
                <a:ext cx="901652" cy="333909"/>
              </a:xfrm>
              <a:custGeom>
                <a:avLst/>
                <a:gdLst/>
                <a:ahLst/>
                <a:cxnLst/>
                <a:rect l="l" t="t" r="r" b="b"/>
                <a:pathLst>
                  <a:path w="901652" h="333909">
                    <a:moveTo>
                      <a:pt x="0" y="0"/>
                    </a:moveTo>
                    <a:lnTo>
                      <a:pt x="874939" y="0"/>
                    </a:lnTo>
                    <a:cubicBezTo>
                      <a:pt x="889692" y="0"/>
                      <a:pt x="901652" y="11960"/>
                      <a:pt x="901652" y="26713"/>
                    </a:cubicBezTo>
                    <a:lnTo>
                      <a:pt x="901652" y="307197"/>
                    </a:lnTo>
                    <a:cubicBezTo>
                      <a:pt x="901652" y="321950"/>
                      <a:pt x="889692" y="333909"/>
                      <a:pt x="874939" y="333909"/>
                    </a:cubicBezTo>
                    <a:lnTo>
                      <a:pt x="0" y="333909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4358874"/>
                <a:ext cx="118263" cy="333909"/>
              </a:xfrm>
              <a:custGeom>
                <a:avLst/>
                <a:gdLst/>
                <a:ahLst/>
                <a:cxnLst/>
                <a:rect l="l" t="t" r="r" b="b"/>
                <a:pathLst>
                  <a:path w="118263" h="333909">
                    <a:moveTo>
                      <a:pt x="0" y="0"/>
                    </a:moveTo>
                    <a:lnTo>
                      <a:pt x="91550" y="0"/>
                    </a:lnTo>
                    <a:cubicBezTo>
                      <a:pt x="106303" y="0"/>
                      <a:pt x="118263" y="11960"/>
                      <a:pt x="118263" y="26713"/>
                    </a:cubicBezTo>
                    <a:lnTo>
                      <a:pt x="118263" y="307197"/>
                    </a:lnTo>
                    <a:cubicBezTo>
                      <a:pt x="118263" y="321950"/>
                      <a:pt x="106303" y="333910"/>
                      <a:pt x="91550" y="333910"/>
                    </a:cubicBezTo>
                    <a:lnTo>
                      <a:pt x="0" y="333910"/>
                    </a:lnTo>
                    <a:close/>
                  </a:path>
                </a:pathLst>
              </a:custGeom>
              <a:solidFill>
                <a:srgbClr val="0B1E60"/>
              </a:solidFill>
            </p:spPr>
          </p:sp>
        </p:grpSp>
      </p:grpSp>
      <p:grpSp>
        <p:nvGrpSpPr>
          <p:cNvPr id="41" name="Group 41"/>
          <p:cNvGrpSpPr/>
          <p:nvPr/>
        </p:nvGrpSpPr>
        <p:grpSpPr>
          <a:xfrm>
            <a:off x="578557" y="4983306"/>
            <a:ext cx="5660434" cy="3626448"/>
            <a:chOff x="0" y="0"/>
            <a:chExt cx="7547246" cy="4835263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47625"/>
              <a:ext cx="7547246" cy="2620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 dirty="0">
                  <a:solidFill>
                    <a:srgbClr val="0B1E60"/>
                  </a:solidFill>
                  <a:latin typeface="Arita Dotum Medium"/>
                </a:rPr>
                <a:t>Company can increase effectiveness and improve the morale of employees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3094835"/>
              <a:ext cx="7547246" cy="1740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  <a:spcBef>
                  <a:spcPct val="0"/>
                </a:spcBef>
              </a:pPr>
              <a:r>
                <a:rPr lang="en-US" sz="4000" spc="-120" dirty="0">
                  <a:solidFill>
                    <a:srgbClr val="0B1E60"/>
                  </a:solidFill>
                  <a:latin typeface="Arita Dotum Medium"/>
                </a:rPr>
                <a:t>New technologies improve security and efficiency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78557" y="3887479"/>
            <a:ext cx="5660434" cy="65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4000" spc="-120">
                <a:solidFill>
                  <a:srgbClr val="0B1E60"/>
                </a:solidFill>
                <a:latin typeface="Arita Dotum Bold"/>
              </a:rPr>
              <a:t>With recommendations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17365" y="3540888"/>
            <a:ext cx="5544629" cy="74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40"/>
              </a:lnSpc>
              <a:spcBef>
                <a:spcPct val="0"/>
              </a:spcBef>
            </a:pPr>
            <a:r>
              <a:rPr lang="en-US" sz="2099">
                <a:solidFill>
                  <a:srgbClr val="0B1E60"/>
                </a:solidFill>
                <a:latin typeface="Arita Dotum Medium Bold"/>
              </a:rPr>
              <a:t>Which of the following things do you believe make an organisation an attractive employer?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617401" y="9668285"/>
            <a:ext cx="7392945" cy="36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099">
                <a:solidFill>
                  <a:srgbClr val="0B1E60"/>
                </a:solidFill>
                <a:latin typeface="Arita Dotum Thin"/>
              </a:rPr>
              <a:t>How to recognize and reward millennial employees. Ambition.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248587" y="2967466"/>
            <a:ext cx="194621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500" spc="37">
                <a:solidFill>
                  <a:srgbClr val="000000"/>
                </a:solidFill>
                <a:latin typeface="Arita Dotum Medium"/>
              </a:rPr>
              <a:t>Source by: canva.com</a:t>
            </a:r>
          </a:p>
        </p:txBody>
      </p:sp>
      <p:pic>
        <p:nvPicPr>
          <p:cNvPr id="4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C5EEC8-3CC0-4F91-9DC9-C4142CFCB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757" y="26626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730</Words>
  <Application>Microsoft Office PowerPoint</Application>
  <PresentationFormat>Custom</PresentationFormat>
  <Paragraphs>103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Arita Dotum Medium</vt:lpstr>
      <vt:lpstr>Arial</vt:lpstr>
      <vt:lpstr>Arita Dotum Medium Bold</vt:lpstr>
      <vt:lpstr>Arita Dotum Thin Bold</vt:lpstr>
      <vt:lpstr>Calibri</vt:lpstr>
      <vt:lpstr>Arita Dotum Bold Bold</vt:lpstr>
      <vt:lpstr>Arita Dotum Thin</vt:lpstr>
      <vt:lpstr>Arita Dotum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Final_Presentation_Group10</dc:title>
  <cp:lastModifiedBy>HuigonShin</cp:lastModifiedBy>
  <cp:revision>5</cp:revision>
  <dcterms:created xsi:type="dcterms:W3CDTF">2006-08-16T00:00:00Z</dcterms:created>
  <dcterms:modified xsi:type="dcterms:W3CDTF">2021-12-12T03:49:06Z</dcterms:modified>
  <dc:identifier>DAEyQ7ArKOs</dc:identifier>
</cp:coreProperties>
</file>